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Poppins"/>
      <p:regular r:id="rId18"/>
      <p:bold r:id="rId19"/>
      <p:italic r:id="rId20"/>
      <p:boldItalic r:id="rId21"/>
    </p:embeddedFont>
    <p:embeddedFont>
      <p:font typeface="Abel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22" Type="http://schemas.openxmlformats.org/officeDocument/2006/relationships/font" Target="fonts/Abel-regular.fntdata"/><Relationship Id="rId21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oppins-bold.fntdata"/><Relationship Id="rId18" Type="http://schemas.openxmlformats.org/officeDocument/2006/relationships/font" Target="fonts/Poppins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500451a9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500451a9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500451a9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500451a9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500451a9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500451a9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500451a9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500451a9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33ea8b39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33ea8b39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33ea8b39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33ea8b39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33ea8b39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33ea8b39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500451a9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500451a9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500451a9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500451a9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500451a9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500451a9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500451a9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500451a9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500451a9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500451a9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512863" y="820775"/>
            <a:ext cx="4118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512738" y="2757925"/>
            <a:ext cx="4118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716575" y="1422125"/>
            <a:ext cx="7710600" cy="16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1721100" y="2869900"/>
            <a:ext cx="570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 2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title"/>
          </p:nvPr>
        </p:nvSpPr>
        <p:spPr>
          <a:xfrm>
            <a:off x="5070600" y="1592550"/>
            <a:ext cx="2858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1" type="body"/>
          </p:nvPr>
        </p:nvSpPr>
        <p:spPr>
          <a:xfrm>
            <a:off x="5070600" y="2274150"/>
            <a:ext cx="28581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716575" y="2566588"/>
            <a:ext cx="44271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1" type="subTitle"/>
          </p:nvPr>
        </p:nvSpPr>
        <p:spPr>
          <a:xfrm>
            <a:off x="716575" y="1805913"/>
            <a:ext cx="4427100" cy="9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/>
          <p:nvPr>
            <p:ph hasCustomPrompt="1" type="title"/>
          </p:nvPr>
        </p:nvSpPr>
        <p:spPr>
          <a:xfrm>
            <a:off x="716575" y="538975"/>
            <a:ext cx="1848000" cy="109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5"/>
          <p:cNvSpPr txBox="1"/>
          <p:nvPr>
            <p:ph idx="2" type="title"/>
          </p:nvPr>
        </p:nvSpPr>
        <p:spPr>
          <a:xfrm>
            <a:off x="716575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" name="Google Shape;51;p15"/>
          <p:cNvSpPr txBox="1"/>
          <p:nvPr>
            <p:ph idx="1" type="subTitle"/>
          </p:nvPr>
        </p:nvSpPr>
        <p:spPr>
          <a:xfrm>
            <a:off x="716575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15"/>
          <p:cNvSpPr txBox="1"/>
          <p:nvPr>
            <p:ph hasCustomPrompt="1" idx="3" type="title"/>
          </p:nvPr>
        </p:nvSpPr>
        <p:spPr>
          <a:xfrm>
            <a:off x="6579425" y="538975"/>
            <a:ext cx="1848000" cy="109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5"/>
          <p:cNvSpPr txBox="1"/>
          <p:nvPr>
            <p:ph idx="4" type="title"/>
          </p:nvPr>
        </p:nvSpPr>
        <p:spPr>
          <a:xfrm>
            <a:off x="6579425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5" type="subTitle"/>
          </p:nvPr>
        </p:nvSpPr>
        <p:spPr>
          <a:xfrm>
            <a:off x="6579425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Google Shape;55;p15"/>
          <p:cNvSpPr txBox="1"/>
          <p:nvPr>
            <p:ph hasCustomPrompt="1" idx="6" type="title"/>
          </p:nvPr>
        </p:nvSpPr>
        <p:spPr>
          <a:xfrm>
            <a:off x="2670858" y="538975"/>
            <a:ext cx="1848000" cy="109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5"/>
          <p:cNvSpPr txBox="1"/>
          <p:nvPr>
            <p:ph idx="7" type="title"/>
          </p:nvPr>
        </p:nvSpPr>
        <p:spPr>
          <a:xfrm>
            <a:off x="2670850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15"/>
          <p:cNvSpPr txBox="1"/>
          <p:nvPr>
            <p:ph idx="8" type="subTitle"/>
          </p:nvPr>
        </p:nvSpPr>
        <p:spPr>
          <a:xfrm>
            <a:off x="2670850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hasCustomPrompt="1" idx="9" type="title"/>
          </p:nvPr>
        </p:nvSpPr>
        <p:spPr>
          <a:xfrm>
            <a:off x="4625142" y="538975"/>
            <a:ext cx="1848000" cy="109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5"/>
          <p:cNvSpPr txBox="1"/>
          <p:nvPr>
            <p:ph idx="13" type="title"/>
          </p:nvPr>
        </p:nvSpPr>
        <p:spPr>
          <a:xfrm>
            <a:off x="4625150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4" type="subTitle"/>
          </p:nvPr>
        </p:nvSpPr>
        <p:spPr>
          <a:xfrm>
            <a:off x="4625150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716575" y="2681075"/>
            <a:ext cx="22860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716575" y="3114425"/>
            <a:ext cx="22860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3" type="title"/>
          </p:nvPr>
        </p:nvSpPr>
        <p:spPr>
          <a:xfrm>
            <a:off x="6141425" y="2681075"/>
            <a:ext cx="22860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4" type="subTitle"/>
          </p:nvPr>
        </p:nvSpPr>
        <p:spPr>
          <a:xfrm>
            <a:off x="6141425" y="3114425"/>
            <a:ext cx="22860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5" type="title"/>
          </p:nvPr>
        </p:nvSpPr>
        <p:spPr>
          <a:xfrm>
            <a:off x="3429000" y="2681075"/>
            <a:ext cx="22860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6" type="subTitle"/>
          </p:nvPr>
        </p:nvSpPr>
        <p:spPr>
          <a:xfrm>
            <a:off x="3429000" y="3114425"/>
            <a:ext cx="22860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2" type="title"/>
          </p:nvPr>
        </p:nvSpPr>
        <p:spPr>
          <a:xfrm>
            <a:off x="835600" y="18606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835600" y="22179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3" type="title"/>
          </p:nvPr>
        </p:nvSpPr>
        <p:spPr>
          <a:xfrm>
            <a:off x="6227045" y="18606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4" type="subTitle"/>
          </p:nvPr>
        </p:nvSpPr>
        <p:spPr>
          <a:xfrm>
            <a:off x="6227049" y="22179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5" type="title"/>
          </p:nvPr>
        </p:nvSpPr>
        <p:spPr>
          <a:xfrm>
            <a:off x="3531335" y="18606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6" type="subTitle"/>
          </p:nvPr>
        </p:nvSpPr>
        <p:spPr>
          <a:xfrm>
            <a:off x="3531337" y="22179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7" type="title"/>
          </p:nvPr>
        </p:nvSpPr>
        <p:spPr>
          <a:xfrm>
            <a:off x="835600" y="3648725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8" type="subTitle"/>
          </p:nvPr>
        </p:nvSpPr>
        <p:spPr>
          <a:xfrm>
            <a:off x="835600" y="4006025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9" type="title"/>
          </p:nvPr>
        </p:nvSpPr>
        <p:spPr>
          <a:xfrm>
            <a:off x="6227045" y="3648725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3" type="subTitle"/>
          </p:nvPr>
        </p:nvSpPr>
        <p:spPr>
          <a:xfrm>
            <a:off x="6227049" y="4006025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14" type="title"/>
          </p:nvPr>
        </p:nvSpPr>
        <p:spPr>
          <a:xfrm>
            <a:off x="3531335" y="3648725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5" type="subTitle"/>
          </p:nvPr>
        </p:nvSpPr>
        <p:spPr>
          <a:xfrm>
            <a:off x="3531337" y="4006025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2" type="title"/>
          </p:nvPr>
        </p:nvSpPr>
        <p:spPr>
          <a:xfrm>
            <a:off x="6227045" y="16233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6227049" y="19806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3" type="title"/>
          </p:nvPr>
        </p:nvSpPr>
        <p:spPr>
          <a:xfrm>
            <a:off x="3531335" y="16233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4" type="subTitle"/>
          </p:nvPr>
        </p:nvSpPr>
        <p:spPr>
          <a:xfrm>
            <a:off x="3531337" y="19806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5" type="title"/>
          </p:nvPr>
        </p:nvSpPr>
        <p:spPr>
          <a:xfrm>
            <a:off x="6227045" y="31525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6" type="subTitle"/>
          </p:nvPr>
        </p:nvSpPr>
        <p:spPr>
          <a:xfrm>
            <a:off x="6227049" y="35098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7" type="title"/>
          </p:nvPr>
        </p:nvSpPr>
        <p:spPr>
          <a:xfrm>
            <a:off x="3531335" y="3152500"/>
            <a:ext cx="2081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8" type="subTitle"/>
          </p:nvPr>
        </p:nvSpPr>
        <p:spPr>
          <a:xfrm>
            <a:off x="3531337" y="3509800"/>
            <a:ext cx="2081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placeholder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716575" y="538975"/>
            <a:ext cx="3612900" cy="14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716575" y="1899450"/>
            <a:ext cx="3612900" cy="14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steps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hasCustomPrompt="1" idx="2" type="title"/>
          </p:nvPr>
        </p:nvSpPr>
        <p:spPr>
          <a:xfrm>
            <a:off x="907363" y="1347475"/>
            <a:ext cx="1848000" cy="109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20"/>
          <p:cNvSpPr txBox="1"/>
          <p:nvPr>
            <p:ph idx="3" type="title"/>
          </p:nvPr>
        </p:nvSpPr>
        <p:spPr>
          <a:xfrm>
            <a:off x="907363" y="22580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907363" y="26689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hasCustomPrompt="1" idx="4" type="title"/>
          </p:nvPr>
        </p:nvSpPr>
        <p:spPr>
          <a:xfrm>
            <a:off x="3648008" y="1347475"/>
            <a:ext cx="1848000" cy="109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20"/>
          <p:cNvSpPr txBox="1"/>
          <p:nvPr>
            <p:ph idx="5" type="title"/>
          </p:nvPr>
        </p:nvSpPr>
        <p:spPr>
          <a:xfrm>
            <a:off x="3648000" y="22580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6" type="subTitle"/>
          </p:nvPr>
        </p:nvSpPr>
        <p:spPr>
          <a:xfrm>
            <a:off x="3648000" y="26689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hasCustomPrompt="1" idx="7" type="title"/>
          </p:nvPr>
        </p:nvSpPr>
        <p:spPr>
          <a:xfrm>
            <a:off x="6388629" y="1347475"/>
            <a:ext cx="1848000" cy="109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5000"/>
              <a:buNone/>
              <a:defRPr sz="5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0"/>
          <p:cNvSpPr txBox="1"/>
          <p:nvPr>
            <p:ph idx="8" type="title"/>
          </p:nvPr>
        </p:nvSpPr>
        <p:spPr>
          <a:xfrm>
            <a:off x="6388637" y="22580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9" type="subTitle"/>
          </p:nvPr>
        </p:nvSpPr>
        <p:spPr>
          <a:xfrm>
            <a:off x="6388637" y="26689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572000" y="1686975"/>
            <a:ext cx="3855300" cy="21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572043" y="3880575"/>
            <a:ext cx="38553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6579375" y="716925"/>
            <a:ext cx="1848000" cy="109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6500"/>
              <a:buNone/>
              <a:defRPr sz="65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&amp;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hasCustomPrompt="1" type="title"/>
          </p:nvPr>
        </p:nvSpPr>
        <p:spPr>
          <a:xfrm>
            <a:off x="1007981" y="843600"/>
            <a:ext cx="4076400" cy="66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1"/>
          <p:cNvSpPr txBox="1"/>
          <p:nvPr>
            <p:ph idx="2" type="title"/>
          </p:nvPr>
        </p:nvSpPr>
        <p:spPr>
          <a:xfrm>
            <a:off x="1007974" y="1229925"/>
            <a:ext cx="4076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0" name="Google Shape;110;p21"/>
          <p:cNvSpPr txBox="1"/>
          <p:nvPr>
            <p:ph hasCustomPrompt="1" idx="3" type="title"/>
          </p:nvPr>
        </p:nvSpPr>
        <p:spPr>
          <a:xfrm>
            <a:off x="1007981" y="3421000"/>
            <a:ext cx="4076400" cy="66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21"/>
          <p:cNvSpPr txBox="1"/>
          <p:nvPr>
            <p:ph idx="4" type="title"/>
          </p:nvPr>
        </p:nvSpPr>
        <p:spPr>
          <a:xfrm>
            <a:off x="1007974" y="3807325"/>
            <a:ext cx="4076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hasCustomPrompt="1" idx="5" type="title"/>
          </p:nvPr>
        </p:nvSpPr>
        <p:spPr>
          <a:xfrm>
            <a:off x="1007981" y="2132300"/>
            <a:ext cx="4076400" cy="66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00DE"/>
              </a:buClr>
              <a:buSzPts val="4000"/>
              <a:buNone/>
              <a:defRPr sz="4000">
                <a:solidFill>
                  <a:srgbClr val="EF00DE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21"/>
          <p:cNvSpPr txBox="1"/>
          <p:nvPr>
            <p:ph idx="6" type="title"/>
          </p:nvPr>
        </p:nvSpPr>
        <p:spPr>
          <a:xfrm>
            <a:off x="1007974" y="2518625"/>
            <a:ext cx="40764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4345625" y="1525613"/>
            <a:ext cx="4081800" cy="10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4345625" y="2409488"/>
            <a:ext cx="40818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5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5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5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5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5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5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5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500"/>
            </a:lvl9pPr>
          </a:lstStyle>
          <a:p/>
        </p:txBody>
      </p:sp>
      <p:sp>
        <p:nvSpPr>
          <p:cNvPr id="117" name="Google Shape;117;p22"/>
          <p:cNvSpPr txBox="1"/>
          <p:nvPr/>
        </p:nvSpPr>
        <p:spPr>
          <a:xfrm>
            <a:off x="716575" y="3664275"/>
            <a:ext cx="27609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Slidesgo</a:t>
            </a:r>
            <a:r>
              <a:rPr lang="en" sz="1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Flaticon</a:t>
            </a:r>
            <a:r>
              <a:rPr lang="en" sz="1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/>
              </a:rPr>
              <a:t>Freepik</a:t>
            </a:r>
            <a:r>
              <a:rPr lang="en" sz="1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0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y only 2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3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4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16575" y="1196625"/>
            <a:ext cx="7710900" cy="34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body"/>
          </p:nvPr>
        </p:nvSpPr>
        <p:spPr>
          <a:xfrm>
            <a:off x="1212825" y="3114425"/>
            <a:ext cx="28929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body"/>
          </p:nvPr>
        </p:nvSpPr>
        <p:spPr>
          <a:xfrm>
            <a:off x="5038327" y="3114425"/>
            <a:ext cx="2892900" cy="14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3" type="title"/>
          </p:nvPr>
        </p:nvSpPr>
        <p:spPr>
          <a:xfrm>
            <a:off x="963075" y="2681075"/>
            <a:ext cx="3392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4788578" y="2681075"/>
            <a:ext cx="3392400" cy="4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7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16575" y="538975"/>
            <a:ext cx="771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None/>
              <a:defRPr sz="2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1155738" y="1592550"/>
            <a:ext cx="297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1155813" y="2274150"/>
            <a:ext cx="29769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531100" y="538975"/>
            <a:ext cx="4081800" cy="24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8"/>
          <p:cNvSpPr txBox="1"/>
          <p:nvPr>
            <p:ph idx="1" type="subTitle"/>
          </p:nvPr>
        </p:nvSpPr>
        <p:spPr>
          <a:xfrm>
            <a:off x="2381700" y="2817725"/>
            <a:ext cx="43806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716575" y="1233175"/>
            <a:ext cx="38553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716575" y="2803075"/>
            <a:ext cx="38553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4740725" y="724075"/>
            <a:ext cx="3487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716575" y="4230575"/>
            <a:ext cx="5593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2800"/>
              <a:buFont typeface="Poppins"/>
              <a:buNone/>
              <a:defRPr sz="2800">
                <a:solidFill>
                  <a:srgbClr val="781FC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81FC2"/>
              </a:buClr>
              <a:buSzPts val="1800"/>
              <a:buFont typeface="Abel"/>
              <a:buChar char="●"/>
              <a:defRPr sz="1800"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○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■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●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○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■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●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81FC2"/>
              </a:buClr>
              <a:buSzPts val="1400"/>
              <a:buFont typeface="Abel"/>
              <a:buChar char="○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781FC2"/>
              </a:buClr>
              <a:buSzPts val="1400"/>
              <a:buFont typeface="Abel"/>
              <a:buChar char="■"/>
              <a:defRPr>
                <a:solidFill>
                  <a:srgbClr val="781FC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1">
          <p15:clr>
            <a:srgbClr val="EA4335"/>
          </p15:clr>
        </p15:guide>
        <p15:guide id="4" pos="5309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bYsEgjWtrC4PUWbQPaw3Dov8LNj19APz/view" TargetMode="External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4GYDIJfxG1ou4kXOGuaq9UEX_6oxU1fe/view" TargetMode="External"/><Relationship Id="rId4" Type="http://schemas.openxmlformats.org/officeDocument/2006/relationships/image" Target="../media/image1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/>
          <p:nvPr/>
        </p:nvSpPr>
        <p:spPr>
          <a:xfrm>
            <a:off x="2761625" y="761375"/>
            <a:ext cx="3620700" cy="3620700"/>
          </a:xfrm>
          <a:prstGeom prst="ellipse">
            <a:avLst/>
          </a:prstGeom>
          <a:solidFill>
            <a:srgbClr val="FFFFFF">
              <a:alpha val="87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7"/>
          <p:cNvSpPr txBox="1"/>
          <p:nvPr>
            <p:ph type="ctrTitle"/>
          </p:nvPr>
        </p:nvSpPr>
        <p:spPr>
          <a:xfrm>
            <a:off x="2512863" y="820775"/>
            <a:ext cx="4118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3D Graphics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2512738" y="2757925"/>
            <a:ext cx="4118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Project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2" name="Google Shape;132;p27"/>
          <p:cNvSpPr/>
          <p:nvPr/>
        </p:nvSpPr>
        <p:spPr>
          <a:xfrm>
            <a:off x="6969975" y="3514050"/>
            <a:ext cx="2676300" cy="2676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7"/>
          <p:cNvSpPr txBox="1"/>
          <p:nvPr/>
        </p:nvSpPr>
        <p:spPr>
          <a:xfrm>
            <a:off x="7320725" y="4217650"/>
            <a:ext cx="19404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bel"/>
                <a:ea typeface="Abel"/>
                <a:cs typeface="Abel"/>
                <a:sym typeface="Abel"/>
              </a:rPr>
              <a:t>Yaroslav Yudinskikh</a:t>
            </a:r>
            <a:endParaRPr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bel"/>
                <a:ea typeface="Abel"/>
                <a:cs typeface="Abel"/>
                <a:sym typeface="Abel"/>
              </a:rPr>
              <a:t>Cristina Popa</a:t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>
            <p:ph type="title"/>
          </p:nvPr>
        </p:nvSpPr>
        <p:spPr>
          <a:xfrm>
            <a:off x="5590550" y="446025"/>
            <a:ext cx="24564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Ground</a:t>
            </a:r>
            <a:endParaRPr/>
          </a:p>
        </p:txBody>
      </p:sp>
      <p:sp>
        <p:nvSpPr>
          <p:cNvPr id="209" name="Google Shape;209;p36"/>
          <p:cNvSpPr txBox="1"/>
          <p:nvPr>
            <p:ph idx="2" type="title"/>
          </p:nvPr>
        </p:nvSpPr>
        <p:spPr>
          <a:xfrm>
            <a:off x="3963075" y="391600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6"/>
          <p:cNvSpPr txBox="1"/>
          <p:nvPr>
            <p:ph idx="4294967295" type="body"/>
          </p:nvPr>
        </p:nvSpPr>
        <p:spPr>
          <a:xfrm>
            <a:off x="5383875" y="1863175"/>
            <a:ext cx="3983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Non-flat ground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FFFFFF"/>
                </a:solidFill>
              </a:rPr>
              <a:t>y = sin(x) * cos(z)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FFFFFF"/>
                </a:solidFill>
              </a:rPr>
              <a:t>Mesh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675" y="2571750"/>
            <a:ext cx="3909592" cy="2398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900" y="446025"/>
            <a:ext cx="3767977" cy="231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type="title"/>
          </p:nvPr>
        </p:nvSpPr>
        <p:spPr>
          <a:xfrm>
            <a:off x="716575" y="1422125"/>
            <a:ext cx="7710600" cy="16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>
            <p:ph type="title"/>
          </p:nvPr>
        </p:nvSpPr>
        <p:spPr>
          <a:xfrm>
            <a:off x="716575" y="1422125"/>
            <a:ext cx="7710600" cy="16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716575" y="538975"/>
            <a:ext cx="3612900" cy="14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attention and this course!</a:t>
            </a:r>
            <a:endParaRPr/>
          </a:p>
        </p:txBody>
      </p:sp>
      <p:sp>
        <p:nvSpPr>
          <p:cNvPr id="228" name="Google Shape;228;p39"/>
          <p:cNvSpPr txBox="1"/>
          <p:nvPr>
            <p:ph idx="1" type="subTitle"/>
          </p:nvPr>
        </p:nvSpPr>
        <p:spPr>
          <a:xfrm>
            <a:off x="682175" y="2215950"/>
            <a:ext cx="3612900" cy="14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by </a:t>
            </a:r>
            <a:r>
              <a:rPr lang="en">
                <a:solidFill>
                  <a:schemeClr val="lt1"/>
                </a:solidFill>
              </a:rPr>
              <a:t>students, </a:t>
            </a:r>
            <a:r>
              <a:rPr lang="en"/>
              <a:t>spring 2020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Cristina Popa</a:t>
            </a:r>
            <a:br>
              <a:rPr lang="en"/>
            </a:br>
            <a:r>
              <a:rPr lang="en"/>
              <a:t>Yaroslav Yudinskikh</a:t>
            </a:r>
            <a:endParaRPr/>
          </a:p>
        </p:txBody>
      </p:sp>
      <p:pic>
        <p:nvPicPr>
          <p:cNvPr id="229" name="Google Shape;229;p39"/>
          <p:cNvPicPr preferRelativeResize="0"/>
          <p:nvPr/>
        </p:nvPicPr>
        <p:blipFill rotWithShape="1">
          <a:blip r:embed="rId3">
            <a:alphaModFix/>
          </a:blip>
          <a:srcRect b="27154" l="22915" r="22719" t="-8847"/>
          <a:stretch/>
        </p:blipFill>
        <p:spPr>
          <a:xfrm rot="5400000">
            <a:off x="4395024" y="396462"/>
            <a:ext cx="5147388" cy="4350564"/>
          </a:xfrm>
          <a:prstGeom prst="flowChartDocumen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/>
          <p:nvPr>
            <p:ph type="title"/>
          </p:nvPr>
        </p:nvSpPr>
        <p:spPr>
          <a:xfrm>
            <a:off x="716575" y="53897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9" name="Google Shape;139;p28"/>
          <p:cNvSpPr txBox="1"/>
          <p:nvPr>
            <p:ph idx="2" type="title"/>
          </p:nvPr>
        </p:nvSpPr>
        <p:spPr>
          <a:xfrm>
            <a:off x="716575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0" name="Google Shape;140;p28"/>
          <p:cNvSpPr txBox="1"/>
          <p:nvPr>
            <p:ph idx="1" type="subTitle"/>
          </p:nvPr>
        </p:nvSpPr>
        <p:spPr>
          <a:xfrm>
            <a:off x="716575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Small introduction in the project</a:t>
            </a:r>
            <a:endParaRPr/>
          </a:p>
        </p:txBody>
      </p:sp>
      <p:sp>
        <p:nvSpPr>
          <p:cNvPr id="141" name="Google Shape;141;p28"/>
          <p:cNvSpPr txBox="1"/>
          <p:nvPr>
            <p:ph idx="3" type="title"/>
          </p:nvPr>
        </p:nvSpPr>
        <p:spPr>
          <a:xfrm>
            <a:off x="6579425" y="53897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2" name="Google Shape;142;p28"/>
          <p:cNvSpPr txBox="1"/>
          <p:nvPr>
            <p:ph idx="4" type="title"/>
          </p:nvPr>
        </p:nvSpPr>
        <p:spPr>
          <a:xfrm>
            <a:off x="6579425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Questions</a:t>
            </a:r>
            <a:endParaRPr/>
          </a:p>
        </p:txBody>
      </p:sp>
      <p:sp>
        <p:nvSpPr>
          <p:cNvPr id="143" name="Google Shape;143;p28"/>
          <p:cNvSpPr txBox="1"/>
          <p:nvPr>
            <p:ph idx="5" type="subTitle"/>
          </p:nvPr>
        </p:nvSpPr>
        <p:spPr>
          <a:xfrm>
            <a:off x="6579425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Your questions</a:t>
            </a:r>
            <a:endParaRPr/>
          </a:p>
        </p:txBody>
      </p:sp>
      <p:sp>
        <p:nvSpPr>
          <p:cNvPr id="144" name="Google Shape;144;p28"/>
          <p:cNvSpPr txBox="1"/>
          <p:nvPr>
            <p:ph idx="6" type="title"/>
          </p:nvPr>
        </p:nvSpPr>
        <p:spPr>
          <a:xfrm>
            <a:off x="2670858" y="53897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" name="Google Shape;145;p28"/>
          <p:cNvSpPr txBox="1"/>
          <p:nvPr>
            <p:ph idx="7" type="title"/>
          </p:nvPr>
        </p:nvSpPr>
        <p:spPr>
          <a:xfrm>
            <a:off x="2670850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DETAILS</a:t>
            </a:r>
            <a:endParaRPr/>
          </a:p>
        </p:txBody>
      </p:sp>
      <p:sp>
        <p:nvSpPr>
          <p:cNvPr id="146" name="Google Shape;146;p28"/>
          <p:cNvSpPr txBox="1"/>
          <p:nvPr>
            <p:ph idx="8" type="subTitle"/>
          </p:nvPr>
        </p:nvSpPr>
        <p:spPr>
          <a:xfrm>
            <a:off x="2670850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will look at the details, what we have done</a:t>
            </a:r>
            <a:endParaRPr/>
          </a:p>
        </p:txBody>
      </p:sp>
      <p:sp>
        <p:nvSpPr>
          <p:cNvPr id="147" name="Google Shape;147;p28"/>
          <p:cNvSpPr txBox="1"/>
          <p:nvPr>
            <p:ph idx="9" type="title"/>
          </p:nvPr>
        </p:nvSpPr>
        <p:spPr>
          <a:xfrm>
            <a:off x="4625142" y="53897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8" name="Google Shape;148;p28"/>
          <p:cNvSpPr txBox="1"/>
          <p:nvPr>
            <p:ph idx="13" type="title"/>
          </p:nvPr>
        </p:nvSpPr>
        <p:spPr>
          <a:xfrm>
            <a:off x="4625150" y="1297100"/>
            <a:ext cx="1848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49" name="Google Shape;149;p28"/>
          <p:cNvSpPr txBox="1"/>
          <p:nvPr>
            <p:ph idx="14" type="subTitle"/>
          </p:nvPr>
        </p:nvSpPr>
        <p:spPr>
          <a:xfrm>
            <a:off x="4625150" y="1708075"/>
            <a:ext cx="1848000" cy="11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Live demo of the project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2028850" y="1967400"/>
            <a:ext cx="5016600" cy="120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Underwater life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980275" y="446025"/>
            <a:ext cx="38553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SKYBOX</a:t>
            </a:r>
            <a:endParaRPr/>
          </a:p>
        </p:txBody>
      </p:sp>
      <p:sp>
        <p:nvSpPr>
          <p:cNvPr id="160" name="Google Shape;160;p30"/>
          <p:cNvSpPr txBox="1"/>
          <p:nvPr>
            <p:ph idx="2" type="title"/>
          </p:nvPr>
        </p:nvSpPr>
        <p:spPr>
          <a:xfrm>
            <a:off x="3703375" y="34342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61" name="Google Shape;161;p30"/>
          <p:cNvSpPr txBox="1"/>
          <p:nvPr>
            <p:ph idx="4294967295" type="body"/>
          </p:nvPr>
        </p:nvSpPr>
        <p:spPr>
          <a:xfrm>
            <a:off x="5160300" y="2165875"/>
            <a:ext cx="3983700" cy="9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New rendering effect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Texture</a:t>
            </a:r>
            <a:endParaRPr sz="1500">
              <a:solidFill>
                <a:srgbClr val="FFFFFF"/>
              </a:solidFill>
            </a:endParaRPr>
          </a:p>
          <a:p>
            <a:pPr indent="0" lvl="0" marL="2413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0" y="1333725"/>
            <a:ext cx="4877150" cy="299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4104125" y="446025"/>
            <a:ext cx="38553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Fishes</a:t>
            </a:r>
            <a:endParaRPr/>
          </a:p>
        </p:txBody>
      </p:sp>
      <p:sp>
        <p:nvSpPr>
          <p:cNvPr id="168" name="Google Shape;168;p31"/>
          <p:cNvSpPr txBox="1"/>
          <p:nvPr>
            <p:ph idx="2" type="title"/>
          </p:nvPr>
        </p:nvSpPr>
        <p:spPr>
          <a:xfrm>
            <a:off x="3703375" y="34342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9" name="Google Shape;169;p31"/>
          <p:cNvSpPr txBox="1"/>
          <p:nvPr>
            <p:ph idx="4294967295" type="body"/>
          </p:nvPr>
        </p:nvSpPr>
        <p:spPr>
          <a:xfrm>
            <a:off x="4496300" y="2103975"/>
            <a:ext cx="3983700" cy="13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Hierachical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Mesh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Texture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rgbClr val="FFFFFF"/>
                </a:solidFill>
              </a:rPr>
              <a:t>Procedural Animations</a:t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70" name="Google Shape;170;p31" title="Запись экрана 2020-05-10 в 23.01.5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33725"/>
            <a:ext cx="3899750" cy="31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5013500" y="446025"/>
            <a:ext cx="38553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Fish again</a:t>
            </a:r>
            <a:endParaRPr/>
          </a:p>
        </p:txBody>
      </p:sp>
      <p:sp>
        <p:nvSpPr>
          <p:cNvPr id="176" name="Google Shape;176;p32"/>
          <p:cNvSpPr txBox="1"/>
          <p:nvPr>
            <p:ph idx="2" type="title"/>
          </p:nvPr>
        </p:nvSpPr>
        <p:spPr>
          <a:xfrm>
            <a:off x="3613925" y="391600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7" name="Google Shape;177;p32"/>
          <p:cNvSpPr txBox="1"/>
          <p:nvPr>
            <p:ph idx="4294967295" type="body"/>
          </p:nvPr>
        </p:nvSpPr>
        <p:spPr>
          <a:xfrm>
            <a:off x="5383875" y="1863175"/>
            <a:ext cx="3983700" cy="13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Keyframe animation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Mesh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Texture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78" name="Google Shape;178;p32" title="Запись экрана 2020-05-10 в 23.03.59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36900"/>
            <a:ext cx="5079076" cy="2825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>
            <p:ph type="title"/>
          </p:nvPr>
        </p:nvSpPr>
        <p:spPr>
          <a:xfrm>
            <a:off x="5013500" y="446025"/>
            <a:ext cx="38553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Fish again 2</a:t>
            </a:r>
            <a:endParaRPr/>
          </a:p>
        </p:txBody>
      </p:sp>
      <p:sp>
        <p:nvSpPr>
          <p:cNvPr id="184" name="Google Shape;184;p33"/>
          <p:cNvSpPr txBox="1"/>
          <p:nvPr>
            <p:ph idx="2" type="title"/>
          </p:nvPr>
        </p:nvSpPr>
        <p:spPr>
          <a:xfrm>
            <a:off x="3483200" y="391600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5" name="Google Shape;185;p33"/>
          <p:cNvSpPr txBox="1"/>
          <p:nvPr>
            <p:ph idx="4294967295" type="body"/>
          </p:nvPr>
        </p:nvSpPr>
        <p:spPr>
          <a:xfrm>
            <a:off x="5383875" y="1863175"/>
            <a:ext cx="3983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Lights and Materials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Mesh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Texture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875" y="1863172"/>
            <a:ext cx="3686474" cy="23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5013500" y="446025"/>
            <a:ext cx="38553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Submarine</a:t>
            </a:r>
            <a:endParaRPr/>
          </a:p>
        </p:txBody>
      </p:sp>
      <p:sp>
        <p:nvSpPr>
          <p:cNvPr id="192" name="Google Shape;192;p34"/>
          <p:cNvSpPr txBox="1"/>
          <p:nvPr>
            <p:ph idx="2" type="title"/>
          </p:nvPr>
        </p:nvSpPr>
        <p:spPr>
          <a:xfrm>
            <a:off x="3483200" y="391600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3" name="Google Shape;193;p34"/>
          <p:cNvSpPr txBox="1"/>
          <p:nvPr>
            <p:ph idx="4294967295" type="body"/>
          </p:nvPr>
        </p:nvSpPr>
        <p:spPr>
          <a:xfrm>
            <a:off x="5383875" y="1863175"/>
            <a:ext cx="3983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Control movements by keys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Mesh</a:t>
            </a:r>
            <a:endParaRPr sz="1500">
              <a:solidFill>
                <a:srgbClr val="FFFFFF"/>
              </a:solidFill>
            </a:endParaRPr>
          </a:p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Texture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94" name="Google Shape;1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84500"/>
            <a:ext cx="5079074" cy="3116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type="title"/>
          </p:nvPr>
        </p:nvSpPr>
        <p:spPr>
          <a:xfrm>
            <a:off x="5777150" y="446025"/>
            <a:ext cx="2456400" cy="88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Fog</a:t>
            </a:r>
            <a:endParaRPr/>
          </a:p>
        </p:txBody>
      </p:sp>
      <p:sp>
        <p:nvSpPr>
          <p:cNvPr id="200" name="Google Shape;200;p35"/>
          <p:cNvSpPr txBox="1"/>
          <p:nvPr>
            <p:ph idx="2" type="title"/>
          </p:nvPr>
        </p:nvSpPr>
        <p:spPr>
          <a:xfrm>
            <a:off x="4647275" y="446025"/>
            <a:ext cx="1848000" cy="10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1" name="Google Shape;201;p35"/>
          <p:cNvSpPr txBox="1"/>
          <p:nvPr>
            <p:ph idx="4294967295" type="body"/>
          </p:nvPr>
        </p:nvSpPr>
        <p:spPr>
          <a:xfrm>
            <a:off x="5517175" y="1863175"/>
            <a:ext cx="3983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bel"/>
              <a:buChar char="●"/>
            </a:pPr>
            <a:r>
              <a:rPr lang="en" sz="1500">
                <a:solidFill>
                  <a:srgbClr val="FFFFFF"/>
                </a:solidFill>
              </a:rPr>
              <a:t>New effect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202" name="Google Shape;2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538" y="2510459"/>
            <a:ext cx="4410726" cy="2706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275" y="-7125"/>
            <a:ext cx="4410740" cy="2706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D Background by Slidesgo">
  <a:themeElements>
    <a:clrScheme name="Simple Light">
      <a:dk1>
        <a:srgbClr val="140B84"/>
      </a:dk1>
      <a:lt1>
        <a:srgbClr val="FFFFFF"/>
      </a:lt1>
      <a:dk2>
        <a:srgbClr val="11FFFF"/>
      </a:dk2>
      <a:lt2>
        <a:srgbClr val="EF00DE"/>
      </a:lt2>
      <a:accent1>
        <a:srgbClr val="781FC2"/>
      </a:accent1>
      <a:accent2>
        <a:srgbClr val="617EFF"/>
      </a:accent2>
      <a:accent3>
        <a:srgbClr val="392FB4"/>
      </a:accent3>
      <a:accent4>
        <a:srgbClr val="01C4C4"/>
      </a:accent4>
      <a:accent5>
        <a:srgbClr val="B800AB"/>
      </a:accent5>
      <a:accent6>
        <a:srgbClr val="392FB4"/>
      </a:accent6>
      <a:hlink>
        <a:srgbClr val="395B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